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赫雅静" initials="赫雅静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0C83D0-ED8D-4E48-9393-DCB827F4DB94}" v="3" dt="2025-11-21T08:46:14.8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53" d="100"/>
          <a:sy n="153" d="100"/>
        </p:scale>
        <p:origin x="696" y="3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1EE4B-99CE-4E61-9F1B-D52D05B73B9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2025/11/21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tags" Target="../tags/tag75.xml"/><Relationship Id="rId18" Type="http://schemas.openxmlformats.org/officeDocument/2006/relationships/image" Target="../media/image4.pn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17" Type="http://schemas.openxmlformats.org/officeDocument/2006/relationships/image" Target="../media/image3.png"/><Relationship Id="rId2" Type="http://schemas.openxmlformats.org/officeDocument/2006/relationships/tags" Target="../tags/tag64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5" Type="http://schemas.openxmlformats.org/officeDocument/2006/relationships/tags" Target="../tags/tag67.xml"/><Relationship Id="rId15" Type="http://schemas.openxmlformats.org/officeDocument/2006/relationships/image" Target="../media/image1.png"/><Relationship Id="rId10" Type="http://schemas.openxmlformats.org/officeDocument/2006/relationships/tags" Target="../tags/tag72.xml"/><Relationship Id="rId19" Type="http://schemas.openxmlformats.org/officeDocument/2006/relationships/image" Target="../media/image5.png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78.xml"/><Relationship Id="rId7" Type="http://schemas.openxmlformats.org/officeDocument/2006/relationships/image" Target="../media/image9.jpe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81.xml"/><Relationship Id="rId7" Type="http://schemas.openxmlformats.org/officeDocument/2006/relationships/image" Target="../media/image15.sv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1.mp4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tags" Target="../tags/tag8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5.png"/><Relationship Id="rId5" Type="http://schemas.openxmlformats.org/officeDocument/2006/relationships/video" Target="../media/media2.mp4"/><Relationship Id="rId10" Type="http://schemas.openxmlformats.org/officeDocument/2006/relationships/image" Target="../media/image24.jpeg"/><Relationship Id="rId4" Type="http://schemas.microsoft.com/office/2007/relationships/media" Target="../media/media2.mp4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6" Type="http://schemas.openxmlformats.org/officeDocument/2006/relationships/image" Target="../media/image26.jpe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>
            <p:custDataLst>
              <p:tags r:id="rId2"/>
            </p:custDataLst>
          </p:nvPr>
        </p:nvSpPr>
        <p:spPr>
          <a:xfrm>
            <a:off x="585470" y="1155065"/>
            <a:ext cx="1029970" cy="224790"/>
          </a:xfrm>
          <a:prstGeom prst="roundRect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피드</a:t>
            </a:r>
            <a:r>
              <a:rPr lang="en-US" altLang="zh-CN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광고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85470" y="1485900"/>
            <a:ext cx="1030605" cy="2215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047240" y="1485900"/>
            <a:ext cx="1039368" cy="2214000"/>
          </a:xfrm>
          <a:prstGeom prst="rect">
            <a:avLst/>
          </a:prstGeom>
        </p:spPr>
      </p:pic>
      <p:sp>
        <p:nvSpPr>
          <p:cNvPr id="12" name="圆角矩形 11"/>
          <p:cNvSpPr/>
          <p:nvPr>
            <p:custDataLst>
              <p:tags r:id="rId5"/>
            </p:custDataLst>
          </p:nvPr>
        </p:nvSpPr>
        <p:spPr>
          <a:xfrm>
            <a:off x="1998980" y="1155065"/>
            <a:ext cx="1130300" cy="224790"/>
          </a:xfrm>
          <a:prstGeom prst="roundRect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키워드</a:t>
            </a:r>
            <a:r>
              <a:rPr lang="en-US" altLang="zh-CN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검색형</a:t>
            </a:r>
          </a:p>
        </p:txBody>
      </p:sp>
      <p:sp>
        <p:nvSpPr>
          <p:cNvPr id="13" name="圆角矩形 12"/>
          <p:cNvSpPr/>
          <p:nvPr>
            <p:custDataLst>
              <p:tags r:id="rId6"/>
            </p:custDataLst>
          </p:nvPr>
        </p:nvSpPr>
        <p:spPr>
          <a:xfrm>
            <a:off x="3354705" y="1155065"/>
            <a:ext cx="1459865" cy="224790"/>
          </a:xfrm>
          <a:prstGeom prst="roundRect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채널</a:t>
            </a:r>
            <a:r>
              <a:rPr lang="en-US" altLang="zh-CN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페이지</a:t>
            </a:r>
            <a:r>
              <a:rPr lang="en-US" altLang="zh-CN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노출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556635" y="1485900"/>
            <a:ext cx="1055775" cy="2214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rcRect t="-57" r="745"/>
          <a:stretch>
            <a:fillRect/>
          </a:stretch>
        </p:blipFill>
        <p:spPr>
          <a:xfrm>
            <a:off x="4984750" y="1485900"/>
            <a:ext cx="1015365" cy="2215515"/>
          </a:xfrm>
          <a:prstGeom prst="rect">
            <a:avLst/>
          </a:prstGeom>
        </p:spPr>
      </p:pic>
      <p:sp>
        <p:nvSpPr>
          <p:cNvPr id="16" name="圆角矩形 15"/>
          <p:cNvSpPr/>
          <p:nvPr>
            <p:custDataLst>
              <p:tags r:id="rId9"/>
            </p:custDataLst>
          </p:nvPr>
        </p:nvSpPr>
        <p:spPr>
          <a:xfrm>
            <a:off x="4984750" y="1155065"/>
            <a:ext cx="1177925" cy="224790"/>
          </a:xfrm>
          <a:prstGeom prst="roundRect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카테고리</a:t>
            </a:r>
            <a:r>
              <a:rPr lang="en-US" altLang="zh-CN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필터</a:t>
            </a:r>
          </a:p>
        </p:txBody>
      </p:sp>
      <p:sp>
        <p:nvSpPr>
          <p:cNvPr id="17" name="圆角矩形 16"/>
          <p:cNvSpPr/>
          <p:nvPr>
            <p:custDataLst>
              <p:tags r:id="rId10"/>
            </p:custDataLst>
          </p:nvPr>
        </p:nvSpPr>
        <p:spPr>
          <a:xfrm>
            <a:off x="6313170" y="1155065"/>
            <a:ext cx="1155700" cy="224790"/>
          </a:xfrm>
          <a:prstGeom prst="roundRect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메이투안</a:t>
            </a:r>
            <a:r>
              <a:rPr lang="en-US" altLang="zh-CN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키워드</a:t>
            </a:r>
            <a:r>
              <a:rPr lang="en-US" altLang="zh-CN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검색</a:t>
            </a:r>
          </a:p>
        </p:txBody>
      </p:sp>
      <p:sp>
        <p:nvSpPr>
          <p:cNvPr id="18" name="圆角矩形 17"/>
          <p:cNvSpPr/>
          <p:nvPr>
            <p:custDataLst>
              <p:tags r:id="rId11"/>
            </p:custDataLst>
          </p:nvPr>
        </p:nvSpPr>
        <p:spPr>
          <a:xfrm>
            <a:off x="7636510" y="1155065"/>
            <a:ext cx="1122045" cy="224790"/>
          </a:xfrm>
          <a:prstGeom prst="roundRect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메이투안</a:t>
            </a:r>
            <a:r>
              <a:rPr lang="en-US" altLang="zh-CN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채널</a:t>
            </a:r>
            <a:r>
              <a:rPr lang="en-US" altLang="zh-CN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페이지</a:t>
            </a:r>
            <a:r>
              <a:rPr lang="en-US" altLang="zh-CN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000">
                <a:solidFill>
                  <a:schemeClr val="tx1"/>
                </a:solidFill>
                <a:latin typeface="美团体" panose="02000500000000000000" charset="-122"/>
                <a:ea typeface="美团体" panose="02000500000000000000" charset="-122"/>
              </a:rPr>
              <a:t>노출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372225" y="1485900"/>
            <a:ext cx="1013602" cy="2214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689215" y="1485900"/>
            <a:ext cx="1013602" cy="2214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32130" y="4292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CPC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hqprint">
            <a:alphaModFix amt="8000"/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18378" b="28596"/>
          <a:stretch>
            <a:fillRect/>
          </a:stretch>
        </p:blipFill>
        <p:spPr>
          <a:xfrm>
            <a:off x="4817835" y="337035"/>
            <a:ext cx="7374166" cy="6584374"/>
          </a:xfrm>
          <a:prstGeom prst="rect">
            <a:avLst/>
          </a:prstGeom>
        </p:spPr>
      </p:pic>
      <p:sp>
        <p:nvSpPr>
          <p:cNvPr id="32" name="圆角矩形 29"/>
          <p:cNvSpPr/>
          <p:nvPr>
            <p:custDataLst>
              <p:tags r:id="rId1"/>
            </p:custDataLst>
          </p:nvPr>
        </p:nvSpPr>
        <p:spPr>
          <a:xfrm rot="10800000">
            <a:off x="335915" y="1270635"/>
            <a:ext cx="6983730" cy="5118100"/>
          </a:xfrm>
          <a:prstGeom prst="roundRect">
            <a:avLst>
              <a:gd name="adj" fmla="val 3089"/>
            </a:avLst>
          </a:prstGeom>
          <a:solidFill>
            <a:schemeClr val="bg1"/>
          </a:solidFill>
          <a:ln w="0">
            <a:gradFill>
              <a:gsLst>
                <a:gs pos="0">
                  <a:srgbClr val="FFD100">
                    <a:alpha val="0"/>
                  </a:srgbClr>
                </a:gs>
                <a:gs pos="74000">
                  <a:srgbClr val="FFD100"/>
                </a:gs>
                <a:gs pos="83000">
                  <a:srgbClr val="FFD100"/>
                </a:gs>
                <a:gs pos="100000">
                  <a:srgbClr val="FFD100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美团体" panose="02000500000000000000" charset="-122"/>
              <a:ea typeface="美团体" panose="02000500000000000000" charset="-122"/>
              <a:sym typeface="Microsoft YaHei" panose="020B0503020204020204" charset="-122"/>
            </a:endParaRPr>
          </a:p>
        </p:txBody>
      </p:sp>
      <p:sp>
        <p:nvSpPr>
          <p:cNvPr id="49" name="标题 1"/>
          <p:cNvSpPr>
            <a:spLocks noGrp="1"/>
          </p:cNvSpPr>
          <p:nvPr>
            <p:ph type="title"/>
          </p:nvPr>
        </p:nvSpPr>
        <p:spPr>
          <a:xfrm>
            <a:off x="336001" y="384002"/>
            <a:ext cx="11737812" cy="569751"/>
          </a:xfrm>
        </p:spPr>
        <p:txBody>
          <a:bodyPr>
            <a:normAutofit/>
          </a:bodyPr>
          <a:lstStyle/>
          <a:p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핵심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기능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1: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매장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입구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노출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영역</a:t>
            </a:r>
          </a:p>
        </p:txBody>
      </p:sp>
      <p:sp>
        <p:nvSpPr>
          <p:cNvPr id="170" name="矩形 169"/>
          <p:cNvSpPr/>
          <p:nvPr/>
        </p:nvSpPr>
        <p:spPr>
          <a:xfrm>
            <a:off x="182880" y="314889"/>
            <a:ext cx="153120" cy="638864"/>
          </a:xfrm>
          <a:prstGeom prst="rect">
            <a:avLst/>
          </a:prstGeom>
          <a:solidFill>
            <a:srgbClr val="FF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 b="34334"/>
          <a:stretch>
            <a:fillRect/>
          </a:stretch>
        </p:blipFill>
        <p:spPr>
          <a:xfrm>
            <a:off x="653415" y="2029460"/>
            <a:ext cx="3058795" cy="434657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7"/>
          <a:stretch>
            <a:fillRect/>
          </a:stretch>
        </p:blipFill>
        <p:spPr>
          <a:xfrm>
            <a:off x="4270375" y="2468880"/>
            <a:ext cx="1167765" cy="1071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rcRect t="5277" b="3877"/>
          <a:stretch>
            <a:fillRect/>
          </a:stretch>
        </p:blipFill>
        <p:spPr>
          <a:xfrm>
            <a:off x="5659755" y="2468880"/>
            <a:ext cx="1241425" cy="10712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47740" y="2862580"/>
            <a:ext cx="691515" cy="298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美团体" panose="02000500000000000000" charset="-122"/>
                <a:ea typeface="美团体" panose="02000500000000000000" charset="-122"/>
              </a:rPr>
              <a:t>GIF</a:t>
            </a:r>
          </a:p>
        </p:txBody>
      </p:sp>
      <p:sp>
        <p:nvSpPr>
          <p:cNvPr id="8" name="矩形 7"/>
          <p:cNvSpPr/>
          <p:nvPr/>
        </p:nvSpPr>
        <p:spPr>
          <a:xfrm>
            <a:off x="4147820" y="2368550"/>
            <a:ext cx="2894965" cy="1247775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4">
                        <a:lumMod val="50000"/>
                      </a:schemeClr>
                    </a:gs>
                    <a:gs pos="46000">
                      <a:schemeClr val="accent4"/>
                    </a:gs>
                    <a:gs pos="100000">
                      <a:schemeClr val="accent4">
                        <a:lumMod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7200" y="4244975"/>
            <a:ext cx="2870200" cy="3746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147820" y="4128135"/>
            <a:ext cx="2875280" cy="528955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4">
                        <a:lumMod val="50000"/>
                      </a:schemeClr>
                    </a:gs>
                    <a:gs pos="46000">
                      <a:schemeClr val="accent4"/>
                    </a:gs>
                    <a:gs pos="100000">
                      <a:schemeClr val="accent4">
                        <a:lumMod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8300" y="5047615"/>
            <a:ext cx="2894330" cy="73787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147820" y="5023485"/>
            <a:ext cx="2886710" cy="889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4">
                        <a:lumMod val="50000"/>
                      </a:schemeClr>
                    </a:gs>
                    <a:gs pos="46000">
                      <a:schemeClr val="accent4"/>
                    </a:gs>
                    <a:gs pos="100000">
                      <a:schemeClr val="accent4">
                        <a:lumMod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3792220" y="4039870"/>
            <a:ext cx="297815" cy="266700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4600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7604125" y="314960"/>
            <a:ext cx="4469765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입구</a:t>
            </a:r>
            <a:r>
              <a:rPr lang="en-US" altLang="zh-CN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이미지는</a:t>
            </a:r>
            <a:r>
              <a:rPr lang="en-US" altLang="zh-CN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고객이</a:t>
            </a:r>
            <a:r>
              <a:rPr lang="en-US" altLang="zh-CN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매장을</a:t>
            </a:r>
            <a:r>
              <a:rPr lang="en-US" altLang="zh-CN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처음</a:t>
            </a:r>
            <a:r>
              <a:rPr lang="en-US" altLang="zh-CN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인식하는</a:t>
            </a:r>
            <a:r>
              <a:rPr lang="en-US" altLang="zh-CN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핵심</a:t>
            </a:r>
            <a:r>
              <a:rPr lang="en-US" altLang="zh-CN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창구입니다</a:t>
            </a:r>
            <a:r>
              <a:rPr lang="en-US" altLang="zh-CN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시선을</a:t>
            </a:r>
            <a:r>
              <a:rPr lang="en-US" altLang="zh-CN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끄는</a:t>
            </a:r>
            <a:r>
              <a:rPr lang="en-US" altLang="zh-CN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입구</a:t>
            </a:r>
            <a:r>
              <a:rPr lang="en-US" altLang="zh-CN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이미지와</a:t>
            </a:r>
            <a:r>
              <a:rPr lang="en-US" altLang="zh-CN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마케팅</a:t>
            </a:r>
            <a:r>
              <a:rPr lang="en-US" altLang="zh-CN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문구를</a:t>
            </a:r>
            <a:r>
              <a:rPr lang="en-US" altLang="zh-CN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적용하면</a:t>
            </a:r>
            <a:r>
              <a:rPr lang="en-US" altLang="zh-CN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사용자의</a:t>
            </a:r>
            <a:r>
              <a:rPr lang="en-US" altLang="zh-CN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유입률이</a:t>
            </a:r>
            <a:r>
              <a:rPr lang="en-US" altLang="zh-CN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크게</a:t>
            </a:r>
            <a:r>
              <a:rPr lang="en-US" altLang="zh-CN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향상되며</a:t>
            </a:r>
            <a:r>
              <a:rPr lang="en-US" altLang="zh-CN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, </a:t>
            </a: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평균</a:t>
            </a:r>
            <a:r>
              <a:rPr lang="en-US" altLang="zh-CN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클릭률이</a:t>
            </a:r>
            <a:r>
              <a:rPr lang="en-US" altLang="zh-CN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기존</a:t>
            </a:r>
            <a:r>
              <a:rPr lang="en-US" altLang="zh-CN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2%</a:t>
            </a:r>
            <a:r>
              <a:rPr lang="ko-KR" altLang="en-US" sz="1800" b="1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에서</a:t>
            </a:r>
            <a:r>
              <a:rPr lang="en-US" altLang="zh-CN" sz="1800" b="1" dirty="0">
                <a:solidFill>
                  <a:srgbClr val="FF0000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rgbClr val="FF0000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최대</a:t>
            </a:r>
            <a:r>
              <a:rPr lang="en-US" altLang="zh-CN" sz="1800" b="1" dirty="0">
                <a:solidFill>
                  <a:srgbClr val="FF0000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5~15%</a:t>
            </a:r>
            <a:r>
              <a:rPr lang="ko-KR" altLang="en-US" sz="1800" b="1" dirty="0">
                <a:solidFill>
                  <a:srgbClr val="FF0000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까지</a:t>
            </a:r>
            <a:r>
              <a:rPr lang="en-US" altLang="zh-CN" sz="1800" b="1" dirty="0">
                <a:solidFill>
                  <a:srgbClr val="FF0000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rgbClr val="FF0000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상승하는</a:t>
            </a:r>
            <a:r>
              <a:rPr lang="en-US" altLang="zh-CN" sz="1800" b="1" dirty="0">
                <a:solidFill>
                  <a:srgbClr val="FF0000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rgbClr val="FF0000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효과를</a:t>
            </a:r>
            <a:r>
              <a:rPr lang="en-US" altLang="zh-CN" sz="1800" b="1" dirty="0">
                <a:solidFill>
                  <a:srgbClr val="FF0000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rgbClr val="FF0000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기대할</a:t>
            </a:r>
            <a:r>
              <a:rPr lang="en-US" altLang="zh-CN" sz="1800" b="1" dirty="0">
                <a:solidFill>
                  <a:srgbClr val="FF0000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rgbClr val="FF0000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수</a:t>
            </a:r>
            <a:r>
              <a:rPr lang="en-US" altLang="zh-CN" sz="1800" b="1" dirty="0">
                <a:solidFill>
                  <a:srgbClr val="FF0000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b="1" dirty="0">
                <a:solidFill>
                  <a:srgbClr val="FF0000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있습니다</a:t>
            </a:r>
            <a:r>
              <a:rPr lang="en-US" altLang="zh-CN" sz="1800" b="1" dirty="0">
                <a:solidFill>
                  <a:srgbClr val="FF0000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</a:t>
            </a:r>
          </a:p>
        </p:txBody>
      </p:sp>
      <p:sp>
        <p:nvSpPr>
          <p:cNvPr id="69" name="文本框 68"/>
          <p:cNvSpPr txBox="1"/>
          <p:nvPr>
            <p:custDataLst>
              <p:tags r:id="rId3"/>
            </p:custDataLst>
          </p:nvPr>
        </p:nvSpPr>
        <p:spPr>
          <a:xfrm>
            <a:off x="7633335" y="3429000"/>
            <a:ext cx="4188460" cy="2584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1.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사용자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지정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입구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이미지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설정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(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정적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/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동적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지원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2</a:t>
            </a:r>
            <a:r>
              <a:rPr 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사용자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지정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마케팅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문구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설정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(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매장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주인의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한마디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3</a:t>
            </a:r>
            <a:r>
              <a:rPr 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할인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정보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(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상품권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/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단체구매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)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노출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지원</a:t>
            </a:r>
          </a:p>
        </p:txBody>
      </p:sp>
      <p:pic>
        <p:nvPicPr>
          <p:cNvPr id="23" name="图片 22" descr="组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7301776" y="1784389"/>
            <a:ext cx="254000" cy="4529455"/>
          </a:xfrm>
          <a:prstGeom prst="rect">
            <a:avLst/>
          </a:prstGeom>
        </p:spPr>
      </p:pic>
      <p:sp>
        <p:nvSpPr>
          <p:cNvPr id="15" name="矩形: 圆角 5"/>
          <p:cNvSpPr/>
          <p:nvPr/>
        </p:nvSpPr>
        <p:spPr>
          <a:xfrm>
            <a:off x="335915" y="1198245"/>
            <a:ext cx="6983730" cy="4324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0060" algn="l" rtl="0" eaLnBrk="0">
              <a:lnSpc>
                <a:spcPct val="97000"/>
              </a:lnSpc>
              <a:spcBef>
                <a:spcPts val="5"/>
              </a:spcBef>
            </a:pP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가게에서는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정적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/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동적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진입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이미지를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설정하고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,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마케팅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문구를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추가하여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매장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클릭률을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높일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수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있습니다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.</a:t>
            </a:r>
          </a:p>
        </p:txBody>
      </p:sp>
      <p:sp>
        <p:nvSpPr>
          <p:cNvPr id="3" name="矩形"/>
          <p:cNvSpPr/>
          <p:nvPr/>
        </p:nvSpPr>
        <p:spPr>
          <a:xfrm>
            <a:off x="0" y="6716584"/>
            <a:ext cx="12192000" cy="1524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4265">
              <a:solidFill>
                <a:srgbClr val="FFFFFF"/>
              </a:solidFill>
              <a:latin typeface="DengXian" panose="02010600030101010101" charset="-122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5915" y="254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CPT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hqprint">
            <a:alphaModFix amt="8000"/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18378" b="28596"/>
          <a:stretch>
            <a:fillRect/>
          </a:stretch>
        </p:blipFill>
        <p:spPr>
          <a:xfrm>
            <a:off x="4817835" y="337035"/>
            <a:ext cx="7374166" cy="6584374"/>
          </a:xfrm>
          <a:prstGeom prst="rect">
            <a:avLst/>
          </a:prstGeom>
        </p:spPr>
      </p:pic>
      <p:sp>
        <p:nvSpPr>
          <p:cNvPr id="49" name="标题 1"/>
          <p:cNvSpPr>
            <a:spLocks noGrp="1"/>
          </p:cNvSpPr>
          <p:nvPr>
            <p:ph type="title"/>
          </p:nvPr>
        </p:nvSpPr>
        <p:spPr>
          <a:xfrm>
            <a:off x="336001" y="384002"/>
            <a:ext cx="11737812" cy="569751"/>
          </a:xfrm>
        </p:spPr>
        <p:txBody>
          <a:bodyPr>
            <a:normAutofit/>
          </a:bodyPr>
          <a:lstStyle/>
          <a:p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핵심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기능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2: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매장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메인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이미지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노출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영역</a:t>
            </a:r>
          </a:p>
        </p:txBody>
      </p:sp>
      <p:sp>
        <p:nvSpPr>
          <p:cNvPr id="170" name="矩形 169"/>
          <p:cNvSpPr/>
          <p:nvPr/>
        </p:nvSpPr>
        <p:spPr>
          <a:xfrm>
            <a:off x="182880" y="314889"/>
            <a:ext cx="153120" cy="638864"/>
          </a:xfrm>
          <a:prstGeom prst="rect">
            <a:avLst/>
          </a:prstGeom>
          <a:solidFill>
            <a:srgbClr val="FF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Microsoft YaHei" panose="020B0503020204020204" charset="-122"/>
              <a:cs typeface="+mn-cs"/>
            </a:endParaRPr>
          </a:p>
        </p:txBody>
      </p:sp>
      <p:sp>
        <p:nvSpPr>
          <p:cNvPr id="28" name="圆角矩形 29"/>
          <p:cNvSpPr/>
          <p:nvPr>
            <p:custDataLst>
              <p:tags r:id="rId1"/>
            </p:custDataLst>
          </p:nvPr>
        </p:nvSpPr>
        <p:spPr>
          <a:xfrm rot="10800000">
            <a:off x="444195" y="2323146"/>
            <a:ext cx="3730930" cy="3933627"/>
          </a:xfrm>
          <a:prstGeom prst="roundRect">
            <a:avLst>
              <a:gd name="adj" fmla="val 3089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美团体" panose="02000500000000000000" charset="-122"/>
              <a:ea typeface="美团体" panose="02000500000000000000" charset="-122"/>
              <a:sym typeface="Microsoft YaHei" panose="020B0503020204020204" charset="-122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809643" y="2033117"/>
            <a:ext cx="3082778" cy="52670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美团体" panose="02000500000000000000" charset="-122"/>
              <a:ea typeface="美团体" panose="0200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9804" y="2032898"/>
            <a:ext cx="337063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zh-CN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무료</a:t>
            </a:r>
            <a:r>
              <a:rPr lang="en-US" altLang="ko-KR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 </a:t>
            </a:r>
            <a:r>
              <a:rPr lang="ko-KR" altLang="en-US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등록</a:t>
            </a:r>
            <a:r>
              <a:rPr lang="en-US" altLang="zh-CN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: </a:t>
            </a:r>
            <a:r>
              <a:rPr lang="ko-KR" altLang="en-US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원본</a:t>
            </a:r>
            <a:r>
              <a:rPr lang="en-US" altLang="zh-CN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 </a:t>
            </a:r>
            <a:r>
              <a:rPr lang="ko-KR" altLang="en-US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대표</a:t>
            </a:r>
            <a:r>
              <a:rPr lang="en-US" altLang="zh-CN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 </a:t>
            </a:r>
            <a:r>
              <a:rPr lang="ko-KR" altLang="en-US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이미지</a:t>
            </a:r>
            <a:r>
              <a:rPr lang="en-US" altLang="zh-CN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 </a:t>
            </a:r>
            <a:r>
              <a:rPr lang="ko-KR" altLang="en-US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페이지</a:t>
            </a:r>
          </a:p>
        </p:txBody>
      </p:sp>
      <p:sp>
        <p:nvSpPr>
          <p:cNvPr id="35" name="圆角矩形 29"/>
          <p:cNvSpPr/>
          <p:nvPr>
            <p:custDataLst>
              <p:tags r:id="rId2"/>
            </p:custDataLst>
          </p:nvPr>
        </p:nvSpPr>
        <p:spPr>
          <a:xfrm rot="10800000">
            <a:off x="4307996" y="2327529"/>
            <a:ext cx="3778027" cy="3933627"/>
          </a:xfrm>
          <a:prstGeom prst="roundRect">
            <a:avLst>
              <a:gd name="adj" fmla="val 3089"/>
            </a:avLst>
          </a:prstGeom>
          <a:solidFill>
            <a:schemeClr val="bg1"/>
          </a:solidFill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美团体" panose="02000500000000000000" charset="-122"/>
              <a:ea typeface="美团体" panose="02000500000000000000" charset="-122"/>
              <a:sym typeface="Microsoft YaHei" panose="020B0503020204020204" charset="-122"/>
            </a:endParaRPr>
          </a:p>
        </p:txBody>
      </p:sp>
      <p:sp>
        <p:nvSpPr>
          <p:cNvPr id="37" name="矩形: 圆角 36"/>
          <p:cNvSpPr/>
          <p:nvPr/>
        </p:nvSpPr>
        <p:spPr>
          <a:xfrm>
            <a:off x="4831292" y="2037501"/>
            <a:ext cx="2832669" cy="52670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美团体" panose="02000500000000000000" charset="-122"/>
              <a:ea typeface="美团体" panose="02000500000000000000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641215" y="1995805"/>
            <a:ext cx="2955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1: </a:t>
            </a:r>
            <a:r>
              <a:rPr lang="ko-KR" altLang="en-US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몰입형</a:t>
            </a:r>
            <a:r>
              <a:rPr lang="en-US" altLang="zh-CN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 </a:t>
            </a:r>
            <a:r>
              <a:rPr lang="ko-KR" altLang="en-US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대형</a:t>
            </a:r>
            <a:r>
              <a:rPr lang="en-US" altLang="zh-CN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 </a:t>
            </a:r>
            <a:r>
              <a:rPr lang="ko-KR" altLang="en-US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영상</a:t>
            </a:r>
            <a:r>
              <a:rPr lang="en-US" altLang="zh-CN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 </a:t>
            </a:r>
            <a:r>
              <a:rPr lang="ko-KR" altLang="en-US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모드</a:t>
            </a:r>
          </a:p>
        </p:txBody>
      </p:sp>
      <p:sp>
        <p:nvSpPr>
          <p:cNvPr id="39" name="圆角矩形 29"/>
          <p:cNvSpPr/>
          <p:nvPr>
            <p:custDataLst>
              <p:tags r:id="rId3"/>
            </p:custDataLst>
          </p:nvPr>
        </p:nvSpPr>
        <p:spPr>
          <a:xfrm rot="10800000">
            <a:off x="8221740" y="2334609"/>
            <a:ext cx="3565322" cy="3926547"/>
          </a:xfrm>
          <a:prstGeom prst="roundRect">
            <a:avLst>
              <a:gd name="adj" fmla="val 3089"/>
            </a:avLst>
          </a:prstGeom>
          <a:solidFill>
            <a:schemeClr val="bg1"/>
          </a:solidFill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美团体" panose="02000500000000000000" charset="-122"/>
              <a:ea typeface="美团体" panose="02000500000000000000" charset="-122"/>
              <a:sym typeface="Microsoft YaHei" panose="020B0503020204020204" charset="-122"/>
            </a:endParaRPr>
          </a:p>
        </p:txBody>
      </p:sp>
      <p:sp>
        <p:nvSpPr>
          <p:cNvPr id="41" name="矩形: 圆角 40"/>
          <p:cNvSpPr/>
          <p:nvPr/>
        </p:nvSpPr>
        <p:spPr>
          <a:xfrm>
            <a:off x="8649208" y="2048260"/>
            <a:ext cx="2753910" cy="5159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美团体" panose="02000500000000000000" charset="-122"/>
              <a:ea typeface="美团体" panose="02000500000000000000" charset="-122"/>
            </a:endParaRPr>
          </a:p>
        </p:txBody>
      </p:sp>
      <p:sp>
        <p:nvSpPr>
          <p:cNvPr id="5" name="矩形: 圆角 5"/>
          <p:cNvSpPr/>
          <p:nvPr/>
        </p:nvSpPr>
        <p:spPr>
          <a:xfrm>
            <a:off x="382550" y="1159902"/>
            <a:ext cx="11342868" cy="6535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美团体" panose="02000500000000000000" charset="-122"/>
              <a:ea typeface="美团体" panose="02000500000000000000" charset="-122"/>
            </a:endParaRPr>
          </a:p>
        </p:txBody>
      </p:sp>
      <p:pic>
        <p:nvPicPr>
          <p:cNvPr id="91" name="图形 90" descr="竖起的大拇指手势 纯色填充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123" y="1236118"/>
            <a:ext cx="451917" cy="45191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87040" y="1285829"/>
            <a:ext cx="54974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defRPr>
            </a:lvl1pPr>
          </a:lstStyle>
          <a:p>
            <a:r>
              <a:rPr lang="ko-KR" altLang="en-US" sz="2200" dirty="0">
                <a:latin typeface="美团体" panose="02000500000000000000" charset="-122"/>
                <a:ea typeface="美团体" panose="02000500000000000000" charset="-122"/>
              </a:rPr>
              <a:t>높은</a:t>
            </a:r>
            <a:r>
              <a:rPr lang="en-US" altLang="zh-CN" sz="22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200" dirty="0">
                <a:latin typeface="美团体" panose="02000500000000000000" charset="-122"/>
                <a:ea typeface="美团体" panose="02000500000000000000" charset="-122"/>
              </a:rPr>
              <a:t>노출</a:t>
            </a:r>
            <a:r>
              <a:rPr lang="en-US" altLang="zh-CN" sz="22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200" dirty="0">
                <a:latin typeface="美团体" panose="02000500000000000000" charset="-122"/>
                <a:ea typeface="美团体" panose="02000500000000000000" charset="-122"/>
              </a:rPr>
              <a:t>영역</a:t>
            </a:r>
            <a:r>
              <a:rPr lang="en-US" altLang="zh-CN" sz="2200" dirty="0">
                <a:latin typeface="美团体" panose="02000500000000000000" charset="-122"/>
                <a:ea typeface="美团体" panose="02000500000000000000" charset="-122"/>
              </a:rPr>
              <a:t>, </a:t>
            </a:r>
            <a:r>
              <a:rPr lang="ko-KR" altLang="en-US" sz="2200" dirty="0">
                <a:latin typeface="美团体" panose="02000500000000000000" charset="-122"/>
                <a:ea typeface="美团体" panose="02000500000000000000" charset="-122"/>
              </a:rPr>
              <a:t>매장의</a:t>
            </a:r>
            <a:r>
              <a:rPr lang="en-US" altLang="zh-CN" sz="22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200" dirty="0">
                <a:latin typeface="美团体" panose="02000500000000000000" charset="-122"/>
                <a:ea typeface="美团体" panose="02000500000000000000" charset="-122"/>
              </a:rPr>
              <a:t>최고의</a:t>
            </a:r>
            <a:r>
              <a:rPr lang="en-US" altLang="zh-CN" sz="22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200" dirty="0">
                <a:latin typeface="美团体" panose="02000500000000000000" charset="-122"/>
                <a:ea typeface="美团体" panose="02000500000000000000" charset="-122"/>
              </a:rPr>
              <a:t>광고판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529070" y="1168400"/>
            <a:ext cx="525780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latin typeface="美团体" panose="02000500000000000000" charset="-122"/>
                <a:ea typeface="美团体" panose="02000500000000000000" charset="-122"/>
              </a:rPr>
              <a:t>고노출</a:t>
            </a:r>
            <a:r>
              <a:rPr lang="en-US" altLang="zh-CN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dirty="0">
                <a:latin typeface="美团体" panose="02000500000000000000" charset="-122"/>
                <a:ea typeface="美团体" panose="02000500000000000000" charset="-122"/>
              </a:rPr>
              <a:t>영역으로</a:t>
            </a:r>
            <a:r>
              <a:rPr lang="en-US" altLang="zh-CN" dirty="0">
                <a:latin typeface="美团体" panose="02000500000000000000" charset="-122"/>
                <a:ea typeface="美团体" panose="02000500000000000000" charset="-122"/>
              </a:rPr>
              <a:t>, </a:t>
            </a:r>
            <a:r>
              <a:rPr lang="ko-KR" altLang="en-US" dirty="0">
                <a:latin typeface="美团体" panose="02000500000000000000" charset="-122"/>
                <a:ea typeface="美团体" panose="02000500000000000000" charset="-122"/>
              </a:rPr>
              <a:t>매장을</a:t>
            </a:r>
            <a:r>
              <a:rPr lang="en-US" altLang="zh-CN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dirty="0">
                <a:latin typeface="美团体" panose="02000500000000000000" charset="-122"/>
                <a:ea typeface="美团体" panose="02000500000000000000" charset="-122"/>
              </a:rPr>
              <a:t>대표하는</a:t>
            </a:r>
            <a:r>
              <a:rPr lang="en-US" altLang="zh-CN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dirty="0">
                <a:latin typeface="美团体" panose="02000500000000000000" charset="-122"/>
                <a:ea typeface="美团体" panose="02000500000000000000" charset="-122"/>
              </a:rPr>
              <a:t>최적의</a:t>
            </a:r>
            <a:r>
              <a:rPr lang="en-US" altLang="zh-CN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dirty="0">
                <a:latin typeface="美团体" panose="02000500000000000000" charset="-122"/>
                <a:ea typeface="美团体" panose="02000500000000000000" charset="-122"/>
              </a:rPr>
              <a:t>광고</a:t>
            </a:r>
            <a:r>
              <a:rPr lang="en-US" altLang="zh-CN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dirty="0">
                <a:latin typeface="美团体" panose="02000500000000000000" charset="-122"/>
                <a:ea typeface="美团体" panose="02000500000000000000" charset="-122"/>
              </a:rPr>
              <a:t>위치입니다</a:t>
            </a:r>
            <a:r>
              <a:rPr lang="en-US" altLang="zh-CN" dirty="0">
                <a:latin typeface="美团体" panose="02000500000000000000" charset="-122"/>
                <a:ea typeface="美团体" panose="02000500000000000000" charset="-122"/>
              </a:rPr>
              <a:t>.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rcRect b="56617"/>
          <a:stretch>
            <a:fillRect/>
          </a:stretch>
        </p:blipFill>
        <p:spPr>
          <a:xfrm>
            <a:off x="8530590" y="2799080"/>
            <a:ext cx="3053080" cy="286639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9"/>
          <a:srcRect b="8895"/>
          <a:stretch>
            <a:fillRect/>
          </a:stretch>
        </p:blipFill>
        <p:spPr>
          <a:xfrm>
            <a:off x="810260" y="2779395"/>
            <a:ext cx="3053080" cy="3115310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1149985" y="5894705"/>
            <a:ext cx="25577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사용자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업로드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이미지를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무작위로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노출하며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,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운영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및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개입이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불가능합니다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.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4483735" y="5894705"/>
            <a:ext cx="36023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매장의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주요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특징을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시각적으로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강조하여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사용자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관심을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끌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수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있으며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,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평일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노출용으로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적합한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형식입니다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.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8216265" y="5900420"/>
            <a:ext cx="361759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마케팅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이벤트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홍보용으로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,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연속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이미지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구성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방식을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통해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주요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프로모션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포인트를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강조할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수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있으며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,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마케팅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집중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기간에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적합한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노출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 </a:t>
            </a:r>
            <a:r>
              <a:rPr lang="ko-KR" altLang="en-US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형식입니다</a:t>
            </a:r>
            <a:r>
              <a:rPr lang="en-US" altLang="zh-CN" sz="1000" dirty="0">
                <a:latin typeface="美团体 Light" panose="02000800000000000000" charset="-122"/>
                <a:ea typeface="美团体 Light" panose="02000800000000000000" charset="-122"/>
                <a:sym typeface="+mn-ea"/>
              </a:rPr>
              <a:t>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364370" y="1987751"/>
            <a:ext cx="337063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2: </a:t>
            </a:r>
            <a:r>
              <a:rPr lang="ko-KR" altLang="en-US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다섯</a:t>
            </a:r>
            <a:r>
              <a:rPr lang="en-US" altLang="zh-CN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 </a:t>
            </a:r>
            <a:r>
              <a:rPr lang="ko-KR" altLang="en-US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개의</a:t>
            </a:r>
            <a:r>
              <a:rPr lang="en-US" altLang="zh-CN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 </a:t>
            </a:r>
            <a:r>
              <a:rPr lang="ko-KR" altLang="en-US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소형</a:t>
            </a:r>
            <a:r>
              <a:rPr lang="en-US" altLang="zh-CN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 </a:t>
            </a:r>
            <a:r>
              <a:rPr lang="ko-KR" altLang="en-US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이미지로</a:t>
            </a:r>
            <a:r>
              <a:rPr lang="en-US" altLang="zh-CN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 </a:t>
            </a:r>
            <a:r>
              <a:rPr lang="ko-KR" altLang="en-US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구성된</a:t>
            </a:r>
            <a:r>
              <a:rPr lang="en-US" altLang="zh-CN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 </a:t>
            </a:r>
            <a:r>
              <a:rPr lang="ko-KR" altLang="en-US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노출</a:t>
            </a:r>
            <a:r>
              <a:rPr lang="en-US" altLang="zh-CN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 </a:t>
            </a:r>
            <a:r>
              <a:rPr lang="ko-KR" altLang="en-US" sz="1600" b="1" spc="400" dirty="0">
                <a:ln w="3175">
                  <a:noFill/>
                  <a:prstDash val="dash"/>
                </a:ln>
                <a:latin typeface="美团体" panose="02000500000000000000" charset="-122"/>
                <a:ea typeface="美团体" panose="02000500000000000000" charset="-122"/>
                <a:cs typeface="Microsoft YaHei" panose="020B0503020204020204" charset="-122"/>
              </a:rPr>
              <a:t>모드</a:t>
            </a:r>
          </a:p>
        </p:txBody>
      </p:sp>
      <p:sp>
        <p:nvSpPr>
          <p:cNvPr id="6" name="矩形"/>
          <p:cNvSpPr/>
          <p:nvPr/>
        </p:nvSpPr>
        <p:spPr>
          <a:xfrm>
            <a:off x="0" y="6716584"/>
            <a:ext cx="12192000" cy="1524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4265">
              <a:solidFill>
                <a:srgbClr val="FFFFFF"/>
              </a:solidFill>
              <a:latin typeface="DengXian" panose="02010600030101010101" charset="-122"/>
              <a:sym typeface="+mn-lt"/>
            </a:endParaRPr>
          </a:p>
        </p:txBody>
      </p:sp>
      <p:pic>
        <p:nvPicPr>
          <p:cNvPr id="7" name="图片 6" descr="韩料demo-20250319"/>
          <p:cNvPicPr>
            <a:picLocks noChangeAspect="1"/>
          </p:cNvPicPr>
          <p:nvPr/>
        </p:nvPicPr>
        <p:blipFill>
          <a:blip r:embed="rId10"/>
          <a:srcRect b="67724"/>
          <a:stretch>
            <a:fillRect/>
          </a:stretch>
        </p:blipFill>
        <p:spPr>
          <a:xfrm>
            <a:off x="4713605" y="2761615"/>
            <a:ext cx="3053080" cy="31464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hqprint">
            <a:alphaModFix amt="8000"/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18378" b="28596"/>
          <a:stretch>
            <a:fillRect/>
          </a:stretch>
        </p:blipFill>
        <p:spPr>
          <a:xfrm>
            <a:off x="4817835" y="337035"/>
            <a:ext cx="7374166" cy="6584374"/>
          </a:xfrm>
          <a:prstGeom prst="rect">
            <a:avLst/>
          </a:prstGeom>
        </p:spPr>
      </p:pic>
      <p:sp>
        <p:nvSpPr>
          <p:cNvPr id="32" name="圆角矩形 29"/>
          <p:cNvSpPr/>
          <p:nvPr>
            <p:custDataLst>
              <p:tags r:id="rId1"/>
            </p:custDataLst>
          </p:nvPr>
        </p:nvSpPr>
        <p:spPr>
          <a:xfrm rot="10800000">
            <a:off x="335915" y="1270635"/>
            <a:ext cx="6983730" cy="5118100"/>
          </a:xfrm>
          <a:prstGeom prst="roundRect">
            <a:avLst>
              <a:gd name="adj" fmla="val 3089"/>
            </a:avLst>
          </a:prstGeom>
          <a:solidFill>
            <a:schemeClr val="bg1"/>
          </a:solidFill>
          <a:ln w="0">
            <a:gradFill>
              <a:gsLst>
                <a:gs pos="0">
                  <a:srgbClr val="FFD100">
                    <a:alpha val="0"/>
                  </a:srgbClr>
                </a:gs>
                <a:gs pos="74000">
                  <a:srgbClr val="FFD100"/>
                </a:gs>
                <a:gs pos="83000">
                  <a:srgbClr val="FFD100"/>
                </a:gs>
                <a:gs pos="100000">
                  <a:srgbClr val="FFD100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美团体" panose="02000500000000000000" charset="-122"/>
              <a:ea typeface="美团体" panose="02000500000000000000" charset="-122"/>
              <a:sym typeface="Microsoft YaHei" panose="020B0503020204020204" charset="-122"/>
            </a:endParaRPr>
          </a:p>
        </p:txBody>
      </p:sp>
      <p:sp>
        <p:nvSpPr>
          <p:cNvPr id="49" name="标题 1"/>
          <p:cNvSpPr>
            <a:spLocks noGrp="1"/>
          </p:cNvSpPr>
          <p:nvPr>
            <p:ph type="title"/>
          </p:nvPr>
        </p:nvSpPr>
        <p:spPr>
          <a:xfrm>
            <a:off x="336001" y="384002"/>
            <a:ext cx="11737812" cy="569751"/>
          </a:xfrm>
        </p:spPr>
        <p:txBody>
          <a:bodyPr>
            <a:normAutofit/>
          </a:bodyPr>
          <a:lstStyle/>
          <a:p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핵심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기능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3: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레스토랑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특색</a:t>
            </a:r>
          </a:p>
        </p:txBody>
      </p:sp>
      <p:sp>
        <p:nvSpPr>
          <p:cNvPr id="170" name="矩形 169"/>
          <p:cNvSpPr/>
          <p:nvPr/>
        </p:nvSpPr>
        <p:spPr>
          <a:xfrm>
            <a:off x="182880" y="314889"/>
            <a:ext cx="153120" cy="638864"/>
          </a:xfrm>
          <a:prstGeom prst="rect">
            <a:avLst/>
          </a:prstGeom>
          <a:solidFill>
            <a:srgbClr val="FF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47740" y="2862580"/>
            <a:ext cx="691515" cy="298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美团体" panose="02000500000000000000" charset="-122"/>
                <a:ea typeface="美团体" panose="02000500000000000000" charset="-122"/>
              </a:rPr>
              <a:t>GIF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555865" y="226695"/>
            <a:ext cx="446976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①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입구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마케팅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문구를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활용해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사용자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유입을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효과적으로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증대시킬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수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있습니다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②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레스토랑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특색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소개는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‘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가이드형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카피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’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를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통해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매장의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주요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강점을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부각하고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고객의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관심을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높여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빠른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의사결정을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돕는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동시에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매장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방문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전환율을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높이는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역할을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합니다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7623175" y="4104640"/>
            <a:ext cx="418846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1.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리스트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페이지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‘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사장님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한마디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’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를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직접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설정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가능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(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최대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14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자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이내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2</a:t>
            </a:r>
            <a:r>
              <a:rPr 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레스토랑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특색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문구를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직접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설정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가능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(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최대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5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줄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,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각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줄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19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자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이내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)</a:t>
            </a:r>
          </a:p>
        </p:txBody>
      </p:sp>
      <p:pic>
        <p:nvPicPr>
          <p:cNvPr id="23" name="图片 22" descr="组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01776" y="1784389"/>
            <a:ext cx="254000" cy="4529455"/>
          </a:xfrm>
          <a:prstGeom prst="rect">
            <a:avLst/>
          </a:prstGeom>
        </p:spPr>
      </p:pic>
      <p:sp>
        <p:nvSpPr>
          <p:cNvPr id="15" name="矩形: 圆角 5"/>
          <p:cNvSpPr/>
          <p:nvPr/>
        </p:nvSpPr>
        <p:spPr>
          <a:xfrm>
            <a:off x="335915" y="1198245"/>
            <a:ext cx="6983730" cy="4324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0060" algn="ctr" rtl="0" eaLnBrk="0">
              <a:lnSpc>
                <a:spcPct val="97000"/>
              </a:lnSpc>
              <a:spcBef>
                <a:spcPts val="5"/>
              </a:spcBef>
            </a:pP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매장은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직접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레스토랑의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판매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포인트를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설정하여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사용자의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시선을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끌고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,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방문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전환율을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높일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수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있습니다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 t="6238" b="12863"/>
          <a:stretch>
            <a:fillRect/>
          </a:stretch>
        </p:blipFill>
        <p:spPr>
          <a:xfrm>
            <a:off x="643255" y="2032000"/>
            <a:ext cx="2624455" cy="4596130"/>
          </a:xfrm>
          <a:prstGeom prst="rect">
            <a:avLst/>
          </a:prstGeom>
          <a:ln>
            <a:noFill/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b="21369"/>
          <a:stretch>
            <a:fillRect/>
          </a:stretch>
        </p:blipFill>
        <p:spPr>
          <a:xfrm>
            <a:off x="3757295" y="2032000"/>
            <a:ext cx="2700000" cy="4596177"/>
          </a:xfrm>
          <a:prstGeom prst="rect">
            <a:avLst/>
          </a:prstGeom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7105" y="4642485"/>
            <a:ext cx="3258820" cy="12153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rcRect r="27472" b="-30079"/>
          <a:stretch>
            <a:fillRect/>
          </a:stretch>
        </p:blipFill>
        <p:spPr>
          <a:xfrm>
            <a:off x="1405255" y="5125720"/>
            <a:ext cx="1887220" cy="36449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449955" y="4642485"/>
            <a:ext cx="3315970" cy="1215390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35915" y="1713230"/>
            <a:ext cx="3421380" cy="63182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리스트</a:t>
            </a:r>
            <a:r>
              <a:rPr lang="en-US" altLang="zh-CN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페이지</a:t>
            </a:r>
            <a:r>
              <a:rPr lang="en-US" altLang="zh-CN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내</a:t>
            </a:r>
            <a:r>
              <a:rPr lang="en-US" altLang="zh-CN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‘</a:t>
            </a:r>
            <a:r>
              <a:rPr lang="ko-KR" alt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사장님</a:t>
            </a:r>
            <a:r>
              <a:rPr lang="en-US" altLang="zh-CN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한마디</a:t>
            </a:r>
            <a:r>
              <a:rPr lang="en-US" altLang="zh-CN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’ </a:t>
            </a:r>
            <a:r>
              <a:rPr lang="ko-KR" alt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영역</a:t>
            </a:r>
          </a:p>
        </p:txBody>
      </p:sp>
      <p:sp>
        <p:nvSpPr>
          <p:cNvPr id="19" name="矩形 18"/>
          <p:cNvSpPr/>
          <p:nvPr/>
        </p:nvSpPr>
        <p:spPr>
          <a:xfrm>
            <a:off x="3881120" y="1713230"/>
            <a:ext cx="2885440" cy="63119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상세</a:t>
            </a:r>
            <a:r>
              <a:rPr lang="en-US" altLang="zh-CN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페이지</a:t>
            </a:r>
            <a:r>
              <a:rPr lang="en-US" altLang="zh-CN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내</a:t>
            </a:r>
            <a:r>
              <a:rPr lang="en-US" altLang="zh-CN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매장</a:t>
            </a:r>
            <a:r>
              <a:rPr lang="en-US" altLang="zh-CN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(</a:t>
            </a:r>
            <a:r>
              <a:rPr lang="ko-KR" alt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레스토랑</a:t>
            </a:r>
            <a:r>
              <a:rPr lang="en-US" altLang="zh-CN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) </a:t>
            </a:r>
            <a:r>
              <a:rPr lang="ko-KR" alt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특장점</a:t>
            </a:r>
            <a:r>
              <a:rPr lang="en-US" altLang="zh-CN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노출</a:t>
            </a:r>
            <a:r>
              <a:rPr lang="en-US" altLang="zh-CN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영역</a:t>
            </a:r>
          </a:p>
        </p:txBody>
      </p:sp>
      <p:sp>
        <p:nvSpPr>
          <p:cNvPr id="20" name="矩形 19"/>
          <p:cNvSpPr/>
          <p:nvPr/>
        </p:nvSpPr>
        <p:spPr>
          <a:xfrm>
            <a:off x="1405255" y="5126355"/>
            <a:ext cx="1886585" cy="363855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"/>
          <p:cNvSpPr/>
          <p:nvPr/>
        </p:nvSpPr>
        <p:spPr>
          <a:xfrm>
            <a:off x="0" y="6716584"/>
            <a:ext cx="12192000" cy="1524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4265">
              <a:solidFill>
                <a:srgbClr val="FFFFFF"/>
              </a:solidFill>
              <a:latin typeface="DengXian" panose="02010600030101010101" charset="-122"/>
              <a:sym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hqprint">
            <a:alphaModFix amt="8000"/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18378" b="28596"/>
          <a:stretch>
            <a:fillRect/>
          </a:stretch>
        </p:blipFill>
        <p:spPr>
          <a:xfrm>
            <a:off x="4817835" y="337035"/>
            <a:ext cx="7374166" cy="6584374"/>
          </a:xfrm>
          <a:prstGeom prst="rect">
            <a:avLst/>
          </a:prstGeom>
        </p:spPr>
      </p:pic>
      <p:sp>
        <p:nvSpPr>
          <p:cNvPr id="49" name="标题 1"/>
          <p:cNvSpPr>
            <a:spLocks noGrp="1"/>
          </p:cNvSpPr>
          <p:nvPr>
            <p:ph type="title"/>
          </p:nvPr>
        </p:nvSpPr>
        <p:spPr>
          <a:xfrm>
            <a:off x="336001" y="384002"/>
            <a:ext cx="11737812" cy="569751"/>
          </a:xfrm>
        </p:spPr>
        <p:txBody>
          <a:bodyPr>
            <a:normAutofit/>
          </a:bodyPr>
          <a:lstStyle/>
          <a:p>
            <a:r>
              <a:rPr lang="ko-KR" altLang="en-US" sz="28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핵심</a:t>
            </a:r>
            <a:r>
              <a:rPr lang="en-US" altLang="zh-CN" sz="28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28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기능</a:t>
            </a:r>
            <a:r>
              <a:rPr lang="en-US" altLang="zh-CN" sz="28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4: </a:t>
            </a:r>
            <a:r>
              <a:rPr lang="ko-KR" altLang="en-US" sz="28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매장의</a:t>
            </a:r>
            <a:r>
              <a:rPr lang="en-US" altLang="zh-CN" sz="28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28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대표</a:t>
            </a:r>
            <a:r>
              <a:rPr lang="en-US" altLang="zh-CN" sz="28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28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메뉴</a:t>
            </a:r>
            <a:r>
              <a:rPr lang="en-US" altLang="zh-CN" sz="28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28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노출</a:t>
            </a:r>
            <a:r>
              <a:rPr lang="en-US" altLang="zh-CN" sz="28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28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영역</a:t>
            </a:r>
            <a:endParaRPr lang="zh-CN" altLang="en-US" sz="2800" b="1" dirty="0">
              <a:latin typeface="美团体" panose="02000500000000000000" charset="-122"/>
              <a:ea typeface="美团体" panose="02000500000000000000" charset="-122"/>
            </a:endParaRPr>
          </a:p>
        </p:txBody>
      </p:sp>
      <p:sp>
        <p:nvSpPr>
          <p:cNvPr id="170" name="矩形 169"/>
          <p:cNvSpPr/>
          <p:nvPr/>
        </p:nvSpPr>
        <p:spPr>
          <a:xfrm>
            <a:off x="182880" y="314889"/>
            <a:ext cx="153120" cy="638864"/>
          </a:xfrm>
          <a:prstGeom prst="rect">
            <a:avLst/>
          </a:prstGeom>
          <a:solidFill>
            <a:srgbClr val="FF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圆角矩形 29"/>
          <p:cNvSpPr/>
          <p:nvPr>
            <p:custDataLst>
              <p:tags r:id="rId1"/>
            </p:custDataLst>
          </p:nvPr>
        </p:nvSpPr>
        <p:spPr>
          <a:xfrm rot="10800000">
            <a:off x="335915" y="1270635"/>
            <a:ext cx="6983730" cy="5118100"/>
          </a:xfrm>
          <a:prstGeom prst="roundRect">
            <a:avLst>
              <a:gd name="adj" fmla="val 3089"/>
            </a:avLst>
          </a:prstGeom>
          <a:solidFill>
            <a:schemeClr val="bg1"/>
          </a:solidFill>
          <a:ln w="0">
            <a:gradFill>
              <a:gsLst>
                <a:gs pos="0">
                  <a:srgbClr val="FFD100">
                    <a:alpha val="0"/>
                  </a:srgbClr>
                </a:gs>
                <a:gs pos="74000">
                  <a:srgbClr val="FFD100"/>
                </a:gs>
                <a:gs pos="83000">
                  <a:srgbClr val="FFD100"/>
                </a:gs>
                <a:gs pos="100000">
                  <a:srgbClr val="FFD100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美团体" panose="02000500000000000000" charset="-122"/>
              <a:ea typeface="美团体" panose="02000500000000000000" charset="-122"/>
              <a:sym typeface="Microsoft YaHei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47740" y="2862580"/>
            <a:ext cx="691515" cy="298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美团体" panose="02000500000000000000" charset="-122"/>
                <a:ea typeface="美团体" panose="02000500000000000000" charset="-122"/>
              </a:rPr>
              <a:t>GIF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604125" y="1270750"/>
            <a:ext cx="4469765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대표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메뉴는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고객의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방문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결정에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직접적인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영향을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미치는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주요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요소입니다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고화질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이미지를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통해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매장의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개성을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효과적으로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표현하고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고객의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관심을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유도하여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베스트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메뉴를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만들어냄으로써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매장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전체의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매출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성장을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견인할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수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있습니다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</a:rPr>
              <a:t>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744460" y="4270527"/>
            <a:ext cx="4188460" cy="2168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①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입점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매장은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대표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메뉴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및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가격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정보를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직접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등록하여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고객에게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노출할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수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있습니다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②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최대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5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개의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대표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메뉴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노출이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지원됩니다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</a:t>
            </a:r>
          </a:p>
        </p:txBody>
      </p:sp>
      <p:pic>
        <p:nvPicPr>
          <p:cNvPr id="11" name="图片 10" descr="组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301776" y="1784389"/>
            <a:ext cx="254000" cy="4529455"/>
          </a:xfrm>
          <a:prstGeom prst="rect">
            <a:avLst/>
          </a:prstGeom>
        </p:spPr>
      </p:pic>
      <p:pic>
        <p:nvPicPr>
          <p:cNvPr id="3" name="大图 - Tri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9"/>
          <a:srcRect b="4141"/>
          <a:stretch>
            <a:fillRect/>
          </a:stretch>
        </p:blipFill>
        <p:spPr>
          <a:xfrm>
            <a:off x="3980729" y="1861747"/>
            <a:ext cx="2253785" cy="4680659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980815" y="1631315"/>
            <a:ext cx="2253615" cy="55181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매장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대표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메뉴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대형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노출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이미지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7" b="3998"/>
          <a:stretch>
            <a:fillRect/>
          </a:stretch>
        </p:blipFill>
        <p:spPr>
          <a:xfrm>
            <a:off x="783552" y="1810513"/>
            <a:ext cx="2448000" cy="4790406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83260" y="1631315"/>
            <a:ext cx="2628265" cy="5524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매장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대표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메뉴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리스트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노출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이미지</a:t>
            </a:r>
          </a:p>
        </p:txBody>
      </p:sp>
      <p:pic>
        <p:nvPicPr>
          <p:cNvPr id="2" name="列表页 - Trim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1"/>
          <a:srcRect t="21302" b="62509"/>
          <a:stretch>
            <a:fillRect/>
          </a:stretch>
        </p:blipFill>
        <p:spPr>
          <a:xfrm>
            <a:off x="571256" y="2524292"/>
            <a:ext cx="2993287" cy="104986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2" name="矩形 21"/>
          <p:cNvSpPr/>
          <p:nvPr/>
        </p:nvSpPr>
        <p:spPr>
          <a:xfrm>
            <a:off x="4519084" y="4474634"/>
            <a:ext cx="501649" cy="1989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矩形"/>
          <p:cNvSpPr/>
          <p:nvPr/>
        </p:nvSpPr>
        <p:spPr>
          <a:xfrm>
            <a:off x="0" y="6716584"/>
            <a:ext cx="12192000" cy="1524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4265">
              <a:solidFill>
                <a:srgbClr val="FFFFFF"/>
              </a:solidFill>
              <a:latin typeface="DengXian" panose="02010600030101010101" charset="-122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hqprint">
            <a:alphaModFix amt="8000"/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18378" b="28596"/>
          <a:stretch>
            <a:fillRect/>
          </a:stretch>
        </p:blipFill>
        <p:spPr>
          <a:xfrm>
            <a:off x="4817835" y="337035"/>
            <a:ext cx="7374166" cy="6584374"/>
          </a:xfrm>
          <a:prstGeom prst="rect">
            <a:avLst/>
          </a:prstGeom>
        </p:spPr>
      </p:pic>
      <p:sp>
        <p:nvSpPr>
          <p:cNvPr id="32" name="圆角矩形 29"/>
          <p:cNvSpPr/>
          <p:nvPr>
            <p:custDataLst>
              <p:tags r:id="rId1"/>
            </p:custDataLst>
          </p:nvPr>
        </p:nvSpPr>
        <p:spPr>
          <a:xfrm rot="10800000">
            <a:off x="335915" y="1270635"/>
            <a:ext cx="6983730" cy="5118100"/>
          </a:xfrm>
          <a:prstGeom prst="roundRect">
            <a:avLst>
              <a:gd name="adj" fmla="val 3089"/>
            </a:avLst>
          </a:prstGeom>
          <a:solidFill>
            <a:schemeClr val="bg1"/>
          </a:solidFill>
          <a:ln w="0">
            <a:gradFill>
              <a:gsLst>
                <a:gs pos="0">
                  <a:srgbClr val="FFD100">
                    <a:alpha val="0"/>
                  </a:srgbClr>
                </a:gs>
                <a:gs pos="74000">
                  <a:srgbClr val="FFD100"/>
                </a:gs>
                <a:gs pos="83000">
                  <a:srgbClr val="FFD100"/>
                </a:gs>
                <a:gs pos="100000">
                  <a:srgbClr val="FFD100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美团体" panose="02000500000000000000" charset="-122"/>
              <a:ea typeface="美团体" panose="02000500000000000000" charset="-122"/>
              <a:sym typeface="Microsoft YaHei" panose="020B0503020204020204" charset="-122"/>
            </a:endParaRPr>
          </a:p>
        </p:txBody>
      </p:sp>
      <p:sp>
        <p:nvSpPr>
          <p:cNvPr id="49" name="标题 1"/>
          <p:cNvSpPr>
            <a:spLocks noGrp="1"/>
          </p:cNvSpPr>
          <p:nvPr>
            <p:ph type="title"/>
          </p:nvPr>
        </p:nvSpPr>
        <p:spPr>
          <a:xfrm>
            <a:off x="336001" y="384002"/>
            <a:ext cx="11737812" cy="569751"/>
          </a:xfrm>
        </p:spPr>
        <p:txBody>
          <a:bodyPr>
            <a:normAutofit/>
          </a:bodyPr>
          <a:lstStyle/>
          <a:p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핵심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기능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5: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프로모션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이벤트</a:t>
            </a:r>
          </a:p>
        </p:txBody>
      </p:sp>
      <p:sp>
        <p:nvSpPr>
          <p:cNvPr id="170" name="矩形 169"/>
          <p:cNvSpPr/>
          <p:nvPr/>
        </p:nvSpPr>
        <p:spPr>
          <a:xfrm>
            <a:off x="182880" y="314889"/>
            <a:ext cx="153120" cy="638864"/>
          </a:xfrm>
          <a:prstGeom prst="rect">
            <a:avLst/>
          </a:prstGeom>
          <a:solidFill>
            <a:srgbClr val="FF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Microsoft YaHei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55796" y="50980"/>
            <a:ext cx="446976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1</a:t>
            </a:r>
            <a:r>
              <a:rPr 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매장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인기도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상승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매장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방문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체크인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등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소비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행위는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매장의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인기를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측정하는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주요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기준입니다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인기가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높을수록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노출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빈도도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증가합니다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2</a:t>
            </a:r>
            <a:r>
              <a:rPr 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리뷰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작성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확률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증가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사용자가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체크인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후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알림을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받으면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,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약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25%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의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사용자가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리뷰를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작성합니다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이는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리뷰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생성의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주요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경로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중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하나입니다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3</a:t>
            </a:r>
            <a:r>
              <a:rPr 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랭킹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상승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효과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‘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체크인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인기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순위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’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는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실제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사용자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체크인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데이터를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기반으로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산정되며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,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체크인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수가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많을수록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상위에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노출됩니다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이를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통해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순위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상승과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리스트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등재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확률을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효과적으로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높일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수</a:t>
            </a:r>
            <a:r>
              <a:rPr lang="en-US" altLang="zh-CN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2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있습니다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7637145" y="3429000"/>
            <a:ext cx="4241165" cy="2353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①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입점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매장은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자체적으로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프로모션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이벤트와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진행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기간을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자유롭게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설정할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수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있습니다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②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이벤트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개수에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대한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제한이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없으며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,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다양한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형태의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프로모션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운영이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가능합니다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③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상점은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관리자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페이지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(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백오피스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)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를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통해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쿠폰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수령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및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사용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내역을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실시간으로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조회할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수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있습니다</a:t>
            </a:r>
            <a:r>
              <a:rPr lang="en-US" altLang="zh-CN" sz="14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</a:t>
            </a:r>
          </a:p>
        </p:txBody>
      </p:sp>
      <p:pic>
        <p:nvPicPr>
          <p:cNvPr id="23" name="图片 22" descr="组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01776" y="1784389"/>
            <a:ext cx="254000" cy="4529455"/>
          </a:xfrm>
          <a:prstGeom prst="rect">
            <a:avLst/>
          </a:prstGeom>
        </p:spPr>
      </p:pic>
      <p:sp>
        <p:nvSpPr>
          <p:cNvPr id="15" name="矩形: 圆角 5"/>
          <p:cNvSpPr/>
          <p:nvPr/>
        </p:nvSpPr>
        <p:spPr>
          <a:xfrm>
            <a:off x="335915" y="1198245"/>
            <a:ext cx="6983730" cy="4324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0060" algn="ctr" rtl="0" eaLnBrk="0">
              <a:lnSpc>
                <a:spcPct val="97000"/>
              </a:lnSpc>
              <a:spcBef>
                <a:spcPts val="5"/>
              </a:spcBef>
            </a:pP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매장은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마케팅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이벤트를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진행하여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고객의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호감을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얻고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,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온라인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매장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품질을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향상시킬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수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있습니다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.</a:t>
            </a:r>
          </a:p>
        </p:txBody>
      </p:sp>
      <p:pic>
        <p:nvPicPr>
          <p:cNvPr id="21" name="图片 20" descr="C:/Users/游亚男/Desktop/微信图片_20250303190616.jpg微信图片_20250303190616"/>
          <p:cNvPicPr>
            <a:picLocks noChangeAspect="1"/>
          </p:cNvPicPr>
          <p:nvPr/>
        </p:nvPicPr>
        <p:blipFill>
          <a:blip r:embed="rId6"/>
          <a:srcRect t="2561" b="5883"/>
          <a:stretch>
            <a:fillRect/>
          </a:stretch>
        </p:blipFill>
        <p:spPr>
          <a:xfrm>
            <a:off x="3977005" y="1909445"/>
            <a:ext cx="2261235" cy="448056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4142740" y="1631315"/>
            <a:ext cx="1929765" cy="6127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프로모션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상세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노출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페이지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2" b="11444"/>
          <a:stretch>
            <a:fillRect/>
          </a:stretch>
        </p:blipFill>
        <p:spPr>
          <a:xfrm>
            <a:off x="697433" y="1861110"/>
            <a:ext cx="2567996" cy="4527626"/>
          </a:xfrm>
          <a:prstGeom prst="rect">
            <a:avLst/>
          </a:prstGeom>
          <a:effectLst/>
        </p:spPr>
      </p:pic>
      <p:sp>
        <p:nvSpPr>
          <p:cNvPr id="18" name="矩形 17"/>
          <p:cNvSpPr/>
          <p:nvPr/>
        </p:nvSpPr>
        <p:spPr>
          <a:xfrm>
            <a:off x="884555" y="1631315"/>
            <a:ext cx="2245995" cy="6127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매장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상세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페이지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내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프로모션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노출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영역</a:t>
            </a:r>
          </a:p>
        </p:txBody>
      </p:sp>
      <p:sp>
        <p:nvSpPr>
          <p:cNvPr id="4" name="矩形 3"/>
          <p:cNvSpPr/>
          <p:nvPr/>
        </p:nvSpPr>
        <p:spPr>
          <a:xfrm>
            <a:off x="697433" y="4673600"/>
            <a:ext cx="2567996" cy="8297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矩形"/>
          <p:cNvSpPr/>
          <p:nvPr/>
        </p:nvSpPr>
        <p:spPr>
          <a:xfrm>
            <a:off x="0" y="6716584"/>
            <a:ext cx="12192000" cy="1524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4265">
              <a:solidFill>
                <a:srgbClr val="FFFFFF"/>
              </a:solidFill>
              <a:latin typeface="DengXian" panose="02010600030101010101" charset="-122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73295" y="4211955"/>
            <a:ext cx="830580" cy="2012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8015" y="632714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chemeClr val="accent2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  <a:sym typeface="+mn-ea"/>
              </a:rPr>
              <a:t>체크인</a:t>
            </a:r>
            <a:r>
              <a:rPr lang="en-US" altLang="zh-CN" sz="1600" dirty="0">
                <a:solidFill>
                  <a:schemeClr val="accent2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  <a:sym typeface="+mn-ea"/>
              </a:rPr>
              <a:t> </a:t>
            </a:r>
            <a:r>
              <a:rPr lang="ko-KR" altLang="en-US" sz="1600" dirty="0">
                <a:solidFill>
                  <a:schemeClr val="accent2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  <a:sym typeface="+mn-ea"/>
              </a:rPr>
              <a:t>수는</a:t>
            </a:r>
            <a:r>
              <a:rPr lang="en-US" altLang="zh-CN" sz="1600" dirty="0">
                <a:solidFill>
                  <a:schemeClr val="accent2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  <a:sym typeface="+mn-ea"/>
              </a:rPr>
              <a:t> 32% </a:t>
            </a:r>
            <a:r>
              <a:rPr lang="ko-KR" altLang="en-US" sz="1600" dirty="0">
                <a:solidFill>
                  <a:schemeClr val="accent2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  <a:sym typeface="+mn-ea"/>
              </a:rPr>
              <a:t>상승했고</a:t>
            </a:r>
            <a:r>
              <a:rPr lang="en-US" altLang="zh-CN" sz="1600" dirty="0">
                <a:solidFill>
                  <a:schemeClr val="accent2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  <a:sym typeface="+mn-ea"/>
              </a:rPr>
              <a:t>, </a:t>
            </a:r>
            <a:r>
              <a:rPr lang="ko-KR" altLang="en-US" sz="1600" dirty="0">
                <a:solidFill>
                  <a:schemeClr val="accent2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  <a:sym typeface="+mn-ea"/>
              </a:rPr>
              <a:t>즐겨찾기</a:t>
            </a:r>
            <a:r>
              <a:rPr lang="en-US" altLang="zh-CN" sz="1600" dirty="0">
                <a:solidFill>
                  <a:schemeClr val="accent2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  <a:sym typeface="+mn-ea"/>
              </a:rPr>
              <a:t> </a:t>
            </a:r>
            <a:r>
              <a:rPr lang="ko-KR" altLang="en-US" sz="1600" dirty="0">
                <a:solidFill>
                  <a:schemeClr val="accent2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  <a:sym typeface="+mn-ea"/>
              </a:rPr>
              <a:t>수는</a:t>
            </a:r>
            <a:r>
              <a:rPr lang="en-US" altLang="zh-CN" sz="1600" dirty="0">
                <a:solidFill>
                  <a:schemeClr val="accent2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  <a:sym typeface="+mn-ea"/>
              </a:rPr>
              <a:t> 31% </a:t>
            </a:r>
            <a:r>
              <a:rPr lang="ko-KR" altLang="en-US" sz="1600" dirty="0">
                <a:solidFill>
                  <a:schemeClr val="accent2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  <a:sym typeface="+mn-ea"/>
              </a:rPr>
              <a:t>증가했습니다</a:t>
            </a:r>
            <a:r>
              <a:rPr lang="en-US" altLang="zh-CN" sz="1600" dirty="0">
                <a:solidFill>
                  <a:schemeClr val="accent2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  <a:sym typeface="+mn-ea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hqprint">
            <a:alphaModFix amt="8000"/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18378" b="28596"/>
          <a:stretch>
            <a:fillRect/>
          </a:stretch>
        </p:blipFill>
        <p:spPr>
          <a:xfrm>
            <a:off x="4817835" y="337035"/>
            <a:ext cx="7374166" cy="6584374"/>
          </a:xfrm>
          <a:prstGeom prst="rect">
            <a:avLst/>
          </a:prstGeom>
        </p:spPr>
      </p:pic>
      <p:sp>
        <p:nvSpPr>
          <p:cNvPr id="32" name="圆角矩形 29"/>
          <p:cNvSpPr/>
          <p:nvPr>
            <p:custDataLst>
              <p:tags r:id="rId1"/>
            </p:custDataLst>
          </p:nvPr>
        </p:nvSpPr>
        <p:spPr>
          <a:xfrm rot="10800000">
            <a:off x="335915" y="1270635"/>
            <a:ext cx="6983730" cy="5118100"/>
          </a:xfrm>
          <a:prstGeom prst="roundRect">
            <a:avLst>
              <a:gd name="adj" fmla="val 3089"/>
            </a:avLst>
          </a:prstGeom>
          <a:solidFill>
            <a:schemeClr val="bg1"/>
          </a:solidFill>
          <a:ln w="0">
            <a:gradFill>
              <a:gsLst>
                <a:gs pos="0">
                  <a:srgbClr val="FFD100">
                    <a:alpha val="0"/>
                  </a:srgbClr>
                </a:gs>
                <a:gs pos="74000">
                  <a:srgbClr val="FFD100"/>
                </a:gs>
                <a:gs pos="83000">
                  <a:srgbClr val="FFD100"/>
                </a:gs>
                <a:gs pos="100000">
                  <a:srgbClr val="FFD100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美团体" panose="02000500000000000000" charset="-122"/>
              <a:ea typeface="美团体" panose="02000500000000000000" charset="-122"/>
              <a:sym typeface="Microsoft YaHei" panose="020B0503020204020204" charset="-122"/>
            </a:endParaRPr>
          </a:p>
        </p:txBody>
      </p:sp>
      <p:sp>
        <p:nvSpPr>
          <p:cNvPr id="49" name="标题 1"/>
          <p:cNvSpPr>
            <a:spLocks noGrp="1"/>
          </p:cNvSpPr>
          <p:nvPr>
            <p:ph type="title"/>
          </p:nvPr>
        </p:nvSpPr>
        <p:spPr>
          <a:xfrm>
            <a:off x="336001" y="384002"/>
            <a:ext cx="11737812" cy="569751"/>
          </a:xfrm>
        </p:spPr>
        <p:txBody>
          <a:bodyPr>
            <a:normAutofit/>
          </a:bodyPr>
          <a:lstStyle/>
          <a:p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핵심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기능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6: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브랜드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스토리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노출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영역</a:t>
            </a:r>
          </a:p>
        </p:txBody>
      </p:sp>
      <p:sp>
        <p:nvSpPr>
          <p:cNvPr id="170" name="矩形 169"/>
          <p:cNvSpPr/>
          <p:nvPr/>
        </p:nvSpPr>
        <p:spPr>
          <a:xfrm>
            <a:off x="182880" y="314889"/>
            <a:ext cx="153120" cy="638864"/>
          </a:xfrm>
          <a:prstGeom prst="rect">
            <a:avLst/>
          </a:prstGeom>
          <a:solidFill>
            <a:srgbClr val="FF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47740" y="2862580"/>
            <a:ext cx="691515" cy="298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美团体" panose="02000500000000000000" charset="-122"/>
                <a:ea typeface="美团体" panose="02000500000000000000" charset="-122"/>
              </a:rPr>
              <a:t>GIF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604125" y="1017270"/>
            <a:ext cx="4469765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①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브랜드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고유의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철학과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역사를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스토리로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풀어내어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,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독창적인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브랜드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이미지를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구축하고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고객의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인식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속에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자리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잡을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수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있습니다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②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감성적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접근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방식을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활용하여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브랜드의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내적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가치를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강화하고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,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고객의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공감과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충성도를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높일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수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있습니다</a:t>
            </a:r>
            <a:r>
              <a:rPr lang="en-US" altLang="zh-CN" sz="1800" dirty="0"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7668895" y="4212590"/>
            <a:ext cx="418846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브랜드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스토리를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직접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설정할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수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있으며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브랜드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배경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이미지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로고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홍보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영상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슬로건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브랜드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스타일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등을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업로드할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수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있습니다</a:t>
            </a:r>
            <a:r>
              <a:rPr lang="en-US" altLang="zh-CN" sz="18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</a:t>
            </a:r>
          </a:p>
        </p:txBody>
      </p:sp>
      <p:pic>
        <p:nvPicPr>
          <p:cNvPr id="23" name="图片 22" descr="组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01776" y="1784389"/>
            <a:ext cx="254000" cy="4529455"/>
          </a:xfrm>
          <a:prstGeom prst="rect">
            <a:avLst/>
          </a:prstGeom>
        </p:spPr>
      </p:pic>
      <p:sp>
        <p:nvSpPr>
          <p:cNvPr id="15" name="矩形: 圆角 5"/>
          <p:cNvSpPr/>
          <p:nvPr/>
        </p:nvSpPr>
        <p:spPr>
          <a:xfrm>
            <a:off x="335915" y="1107440"/>
            <a:ext cx="6983730" cy="523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0060" algn="ctr" rtl="0" eaLnBrk="0">
              <a:lnSpc>
                <a:spcPct val="97000"/>
              </a:lnSpc>
              <a:spcBef>
                <a:spcPts val="5"/>
              </a:spcBef>
            </a:pP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하나의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매장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,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하나의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스토리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—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브랜드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스토리를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구축하여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업계와의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차별화를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실현합니다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.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rcRect t="6515" b="22954"/>
          <a:stretch>
            <a:fillRect/>
          </a:stretch>
        </p:blipFill>
        <p:spPr>
          <a:xfrm>
            <a:off x="678815" y="1999271"/>
            <a:ext cx="2790000" cy="4260290"/>
          </a:xfrm>
          <a:prstGeom prst="rect">
            <a:avLst/>
          </a:prstGeom>
          <a:ln>
            <a:noFill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160" y="3458501"/>
            <a:ext cx="3174365" cy="149479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rcRect t="3534" b="25905"/>
          <a:stretch>
            <a:fillRect/>
          </a:stretch>
        </p:blipFill>
        <p:spPr>
          <a:xfrm>
            <a:off x="3637915" y="1999271"/>
            <a:ext cx="2790190" cy="4260215"/>
          </a:xfrm>
          <a:prstGeom prst="rect">
            <a:avLst/>
          </a:prstGeom>
          <a:ln>
            <a:noFill/>
          </a:ln>
        </p:spPr>
      </p:pic>
      <p:sp>
        <p:nvSpPr>
          <p:cNvPr id="19" name="矩形 18"/>
          <p:cNvSpPr/>
          <p:nvPr/>
        </p:nvSpPr>
        <p:spPr>
          <a:xfrm>
            <a:off x="4142740" y="1631315"/>
            <a:ext cx="1929765" cy="5651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브랜드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스토리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상세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페이지</a:t>
            </a:r>
          </a:p>
        </p:txBody>
      </p:sp>
      <p:sp>
        <p:nvSpPr>
          <p:cNvPr id="18" name="矩形 17"/>
          <p:cNvSpPr/>
          <p:nvPr/>
        </p:nvSpPr>
        <p:spPr>
          <a:xfrm>
            <a:off x="884555" y="1631315"/>
            <a:ext cx="2245995" cy="58483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매장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(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레스토랑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)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주요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하이라이트</a:t>
            </a:r>
          </a:p>
        </p:txBody>
      </p:sp>
      <p:sp>
        <p:nvSpPr>
          <p:cNvPr id="4" name="矩形"/>
          <p:cNvSpPr/>
          <p:nvPr/>
        </p:nvSpPr>
        <p:spPr>
          <a:xfrm>
            <a:off x="0" y="6716584"/>
            <a:ext cx="12192000" cy="1524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4265">
              <a:solidFill>
                <a:srgbClr val="FFFFFF"/>
              </a:solidFill>
              <a:latin typeface="DengXian" panose="02010600030101010101" charset="-122"/>
              <a:sym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hqprint">
            <a:alphaModFix amt="8000"/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18378" b="28596"/>
          <a:stretch>
            <a:fillRect/>
          </a:stretch>
        </p:blipFill>
        <p:spPr>
          <a:xfrm>
            <a:off x="4817835" y="337035"/>
            <a:ext cx="7374166" cy="6584374"/>
          </a:xfrm>
          <a:prstGeom prst="rect">
            <a:avLst/>
          </a:prstGeom>
        </p:spPr>
      </p:pic>
      <p:sp>
        <p:nvSpPr>
          <p:cNvPr id="32" name="圆角矩形 29"/>
          <p:cNvSpPr/>
          <p:nvPr>
            <p:custDataLst>
              <p:tags r:id="rId1"/>
            </p:custDataLst>
          </p:nvPr>
        </p:nvSpPr>
        <p:spPr>
          <a:xfrm rot="10800000">
            <a:off x="335915" y="1270635"/>
            <a:ext cx="6983730" cy="5118100"/>
          </a:xfrm>
          <a:prstGeom prst="roundRect">
            <a:avLst>
              <a:gd name="adj" fmla="val 3089"/>
            </a:avLst>
          </a:prstGeom>
          <a:solidFill>
            <a:schemeClr val="bg1"/>
          </a:solidFill>
          <a:ln w="0">
            <a:gradFill>
              <a:gsLst>
                <a:gs pos="0">
                  <a:srgbClr val="FFD100">
                    <a:alpha val="0"/>
                  </a:srgbClr>
                </a:gs>
                <a:gs pos="74000">
                  <a:srgbClr val="FFD100"/>
                </a:gs>
                <a:gs pos="83000">
                  <a:srgbClr val="FFD100"/>
                </a:gs>
                <a:gs pos="100000">
                  <a:srgbClr val="FFD100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美团体" panose="02000500000000000000" charset="-122"/>
              <a:ea typeface="美团体" panose="02000500000000000000" charset="-122"/>
              <a:sym typeface="Microsoft YaHei" panose="020B0503020204020204" charset="-122"/>
            </a:endParaRPr>
          </a:p>
        </p:txBody>
      </p:sp>
      <p:sp>
        <p:nvSpPr>
          <p:cNvPr id="49" name="标题 1"/>
          <p:cNvSpPr>
            <a:spLocks noGrp="1"/>
          </p:cNvSpPr>
          <p:nvPr>
            <p:ph type="title"/>
          </p:nvPr>
        </p:nvSpPr>
        <p:spPr>
          <a:xfrm>
            <a:off x="336001" y="384002"/>
            <a:ext cx="11737812" cy="569751"/>
          </a:xfrm>
        </p:spPr>
        <p:txBody>
          <a:bodyPr>
            <a:normAutofit/>
          </a:bodyPr>
          <a:lstStyle/>
          <a:p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핵심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기능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7: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리뷰</a:t>
            </a:r>
            <a:r>
              <a:rPr lang="en-US" altLang="zh-CN" sz="2800" b="1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2800" b="1" dirty="0">
                <a:latin typeface="美团体" panose="02000500000000000000" charset="-122"/>
                <a:ea typeface="美团体" panose="02000500000000000000" charset="-122"/>
              </a:rPr>
              <a:t>관리</a:t>
            </a:r>
          </a:p>
        </p:txBody>
      </p:sp>
      <p:sp>
        <p:nvSpPr>
          <p:cNvPr id="170" name="矩形 169"/>
          <p:cNvSpPr/>
          <p:nvPr/>
        </p:nvSpPr>
        <p:spPr>
          <a:xfrm>
            <a:off x="182880" y="314889"/>
            <a:ext cx="153120" cy="638864"/>
          </a:xfrm>
          <a:prstGeom prst="rect">
            <a:avLst/>
          </a:prstGeom>
          <a:solidFill>
            <a:srgbClr val="FF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47740" y="2862580"/>
            <a:ext cx="691515" cy="298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美团体" panose="02000500000000000000" charset="-122"/>
                <a:ea typeface="美团体" panose="02000500000000000000" charset="-122"/>
              </a:rPr>
              <a:t>GIF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722235" y="548640"/>
            <a:ext cx="446976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①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매장은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리뷰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데이터를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전반적으로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분석하여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고객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피드백을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기반으로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메뉴와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서비스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품질을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개선함으로써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소비자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만족도를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향상시킬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수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있습니다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②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부정적인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리뷰에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대해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신속하고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효과적인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답변을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제공함으로써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잠재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고객의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이탈을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최소화하고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,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브랜드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신뢰도를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유지할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수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있습니다</a:t>
            </a:r>
            <a:r>
              <a:rPr lang="en-US" altLang="zh-CN" sz="1600" dirty="0">
                <a:solidFill>
                  <a:schemeClr val="tx1"/>
                </a:solidFill>
                <a:latin typeface="美团体 Light" panose="02000800000000000000" charset="-122"/>
                <a:ea typeface="美团体 Light" panose="02000800000000000000" charset="-122"/>
                <a:cs typeface="美团体 Light" panose="02000800000000000000" charset="-122"/>
              </a:rPr>
              <a:t>.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7796530" y="3817620"/>
            <a:ext cx="4197985" cy="2676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400" dirty="0">
                <a:latin typeface="美团体" panose="02000500000000000000" charset="-122"/>
                <a:ea typeface="美团体" panose="02000500000000000000" charset="-122"/>
              </a:rPr>
              <a:t>①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매장은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최근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등록된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리뷰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현황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(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신규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긍정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·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부정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리뷰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등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)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을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실시간으로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확인할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수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있습니다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1400" dirty="0">
                <a:latin typeface="美团体" panose="02000500000000000000" charset="-122"/>
                <a:ea typeface="美团体" panose="02000500000000000000" charset="-122"/>
              </a:rPr>
              <a:t>②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리뷰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답변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기능을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통해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고객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피드백에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직접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응대함으로써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고객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만족도와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신뢰도를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높일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수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있습니다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1400" dirty="0">
                <a:latin typeface="美团体" panose="02000500000000000000" charset="-122"/>
                <a:ea typeface="美团体" panose="02000500000000000000" charset="-122"/>
              </a:rPr>
              <a:t>③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악성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리뷰나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허위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후기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발생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시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,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백오피스에서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신고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및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이의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제기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절차를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통해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즉시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대응할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수</a:t>
            </a:r>
            <a:r>
              <a:rPr lang="en-US" altLang="zh-CN" sz="1400" dirty="0"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latin typeface="美团体" panose="02000500000000000000" charset="-122"/>
                <a:ea typeface="美团体" panose="02000500000000000000" charset="-122"/>
              </a:rPr>
              <a:t>있습니다</a:t>
            </a:r>
          </a:p>
        </p:txBody>
      </p:sp>
      <p:pic>
        <p:nvPicPr>
          <p:cNvPr id="23" name="图片 22" descr="组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01776" y="1784389"/>
            <a:ext cx="254000" cy="4529455"/>
          </a:xfrm>
          <a:prstGeom prst="rect">
            <a:avLst/>
          </a:prstGeom>
        </p:spPr>
      </p:pic>
      <p:sp>
        <p:nvSpPr>
          <p:cNvPr id="15" name="矩形: 圆角 5"/>
          <p:cNvSpPr/>
          <p:nvPr/>
        </p:nvSpPr>
        <p:spPr>
          <a:xfrm>
            <a:off x="335915" y="1097915"/>
            <a:ext cx="6983730" cy="5327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0060" algn="ctr" rtl="0" eaLnBrk="0">
              <a:lnSpc>
                <a:spcPct val="97000"/>
              </a:lnSpc>
              <a:spcBef>
                <a:spcPts val="5"/>
              </a:spcBef>
            </a:pP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매장은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리뷰를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종합적으로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관리하여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브랜드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인지도를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높일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수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 </a:t>
            </a:r>
            <a:r>
              <a:rPr lang="ko-KR" altLang="en-US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있습니다</a:t>
            </a:r>
            <a:r>
              <a:rPr lang="en-US" altLang="zh-CN" sz="1600" b="1" kern="0" spc="200" dirty="0">
                <a:solidFill>
                  <a:schemeClr val="tx1">
                    <a:alpha val="100000"/>
                  </a:schemeClr>
                </a:solidFill>
                <a:latin typeface="美团体" panose="02000500000000000000" charset="-122"/>
                <a:ea typeface="美团体" panose="02000500000000000000" charset="-122"/>
                <a:cs typeface="美团体" panose="02000500000000000000" charset="-122"/>
                <a:sym typeface="+mn-ea"/>
              </a:rPr>
              <a:t>.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" b="11264"/>
          <a:stretch>
            <a:fillRect/>
          </a:stretch>
        </p:blipFill>
        <p:spPr>
          <a:xfrm>
            <a:off x="3813263" y="1858359"/>
            <a:ext cx="2526637" cy="4603532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4142740" y="1723390"/>
            <a:ext cx="1929765" cy="43878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리뷰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상세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노출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페이지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6" b="2074"/>
          <a:stretch>
            <a:fillRect/>
          </a:stretch>
        </p:blipFill>
        <p:spPr>
          <a:xfrm>
            <a:off x="866506" y="1896426"/>
            <a:ext cx="2282092" cy="4553586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84555" y="1784350"/>
            <a:ext cx="2245995" cy="28829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리스트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페이지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리뷰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charset="-122"/>
                <a:ea typeface="美团体" panose="02000500000000000000" charset="-122"/>
              </a:rPr>
              <a:t>관리</a:t>
            </a:r>
          </a:p>
        </p:txBody>
      </p:sp>
      <p:sp>
        <p:nvSpPr>
          <p:cNvPr id="26" name="矩形 25"/>
          <p:cNvSpPr/>
          <p:nvPr/>
        </p:nvSpPr>
        <p:spPr>
          <a:xfrm>
            <a:off x="884555" y="5010150"/>
            <a:ext cx="2380874" cy="6496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881939" y="4843143"/>
            <a:ext cx="2380874" cy="14300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"/>
          <p:cNvSpPr/>
          <p:nvPr/>
        </p:nvSpPr>
        <p:spPr>
          <a:xfrm>
            <a:off x="0" y="6716584"/>
            <a:ext cx="12192000" cy="1524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4265">
              <a:solidFill>
                <a:srgbClr val="FFFFFF"/>
              </a:solidFill>
              <a:latin typeface="DengXian" panose="02010600030101010101" charset="-122"/>
              <a:sym typeface="+mn-lt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0.5,&quot;left&quot;:46.1,&quot;top&quot;:90.95,&quot;width&quot;:643.55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0.5,&quot;left&quot;:46.1,&quot;top&quot;:90.95,&quot;width&quot;:643.5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0.5,&quot;left&quot;:46.1,&quot;top&quot;:90.95,&quot;width&quot;:643.5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0.5,&quot;left&quot;:46.1,&quot;top&quot;:90.95,&quot;width&quot;:643.5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0.5,&quot;left&quot;:46.1,&quot;top&quot;:90.95,&quot;width&quot;:643.55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0.5,&quot;left&quot;:46.1,&quot;top&quot;:90.95,&quot;width&quot;:643.5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0.5,&quot;left&quot;:46.1,&quot;top&quot;:90.95,&quot;width&quot;:643.55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0.5,&quot;left&quot;:46.1,&quot;top&quot;:90.95,&quot;width&quot;:643.55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0.5,&quot;left&quot;:46.1,&quot;top&quot;:90.95,&quot;width&quot;:643.55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0.5,&quot;left&quot;:46.1,&quot;top&quot;:90.95,&quot;width&quot;:643.55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0.5,&quot;left&quot;:46.1,&quot;top&quot;:90.95,&quot;width&quot;:643.55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0.5,&quot;left&quot;:46.1,&quot;top&quot;:90.95,&quot;width&quot;:643.55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7153543307087,&quot;left&quot;:42.73535433070866,&quot;top&quot;:136.03937007874015,&quot;width&quot;:874.5294488188977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8.5,&quot;left&quot;:41.1,&quot;top&quot;:107.05,&quot;width&quot;:924.45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8.5,&quot;left&quot;:41.1,&quot;top&quot;:107.05,&quot;width&quot;:924.45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7153543307087,&quot;left&quot;:42.73535433070866,&quot;top&quot;:136.03937007874015,&quot;width&quot;:874.529448818897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7153543307087,&quot;left&quot;:42.73535433070866,&quot;top&quot;:136.03937007874015,&quot;width&quot;:874.5294488188977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7153543307087,&quot;left&quot;:42.73535433070866,&quot;top&quot;:136.03937007874015,&quot;width&quot;:874.5294488188977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7153543307087,&quot;left&quot;:42.73535433070866,&quot;top&quot;:136.03937007874015,&quot;width&quot;:874.5294488188977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7153543307087,&quot;left&quot;:42.73535433070866,&quot;top&quot;:136.03937007874015,&quot;width&quot;:874.5294488188977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7153543307087,&quot;left&quot;:42.73535433070866,&quot;top&quot;:136.03937007874015,&quot;width&quot;:874.5294488188977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7153543307087,&quot;left&quot;:42.73535433070866,&quot;top&quot;:136.03937007874015,&quot;width&quot;:874.5294488188977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7153543307087,&quot;left&quot;:42.73535433070866,&quot;top&quot;:136.03937007874015,&quot;width&quot;:874.529448818897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803</Words>
  <Application>Microsoft Office PowerPoint</Application>
  <PresentationFormat>와이드스크린</PresentationFormat>
  <Paragraphs>75</Paragraphs>
  <Slides>8</Slides>
  <Notes>1</Notes>
  <HiddenSlides>0</HiddenSlides>
  <MMClips>2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16" baseType="lpstr">
      <vt:lpstr>DengXian</vt:lpstr>
      <vt:lpstr>美团体</vt:lpstr>
      <vt:lpstr>美团体 Light</vt:lpstr>
      <vt:lpstr>Arial</vt:lpstr>
      <vt:lpstr>Calibri</vt:lpstr>
      <vt:lpstr>Verdana</vt:lpstr>
      <vt:lpstr>Wingdings</vt:lpstr>
      <vt:lpstr>WPS</vt:lpstr>
      <vt:lpstr>PowerPoint 프레젠테이션</vt:lpstr>
      <vt:lpstr>핵심 기능 1: 매장 입구 노출 영역</vt:lpstr>
      <vt:lpstr>핵심 기능 2: 매장 메인 이미지 노출 영역</vt:lpstr>
      <vt:lpstr>핵심 기능 3: 레스토랑 특색</vt:lpstr>
      <vt:lpstr>핵심 기능 4: 매장의 대표 메뉴 노출 영역</vt:lpstr>
      <vt:lpstr>핵심 기능 5: 프로모션 이벤트</vt:lpstr>
      <vt:lpstr>핵심 기능 6: 브랜드 스토리 노출 영역</vt:lpstr>
      <vt:lpstr>핵심 기능 7: 리뷰 관리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최승재</dc:creator>
  <cp:lastModifiedBy>승재 최</cp:lastModifiedBy>
  <cp:revision>159</cp:revision>
  <dcterms:created xsi:type="dcterms:W3CDTF">2019-06-19T02:08:00Z</dcterms:created>
  <dcterms:modified xsi:type="dcterms:W3CDTF">2025-11-21T08:46:37Z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158E154A4DF64DB58F9F2F951D1845CD_11</vt:lpwstr>
  </property>
</Properties>
</file>